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80" r:id="rId2"/>
  </p:sldIdLst>
  <p:sldSz cx="6858000" cy="9906000" type="A4"/>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CA61"/>
    <a:srgbClr val="FFFF99"/>
    <a:srgbClr val="CC3300"/>
    <a:srgbClr val="97F3FE"/>
    <a:srgbClr val="0000FF"/>
    <a:srgbClr val="00FFFF"/>
    <a:srgbClr val="E42F32"/>
    <a:srgbClr val="FEFEBE"/>
    <a:srgbClr val="E5DB15"/>
    <a:srgbClr val="99D8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433" autoAdjust="0"/>
  </p:normalViewPr>
  <p:slideViewPr>
    <p:cSldViewPr snapToGrid="0">
      <p:cViewPr>
        <p:scale>
          <a:sx n="100" d="100"/>
          <a:sy n="100" d="100"/>
        </p:scale>
        <p:origin x="1218" y="-9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155ADE7F-5403-490C-9EF1-112DE3B9B3D1}" type="datetimeFigureOut">
              <a:rPr lang="en-IN" smtClean="0"/>
              <a:t>10-10-2026</a:t>
            </a:fld>
            <a:endParaRPr lang="en-IN"/>
          </a:p>
        </p:txBody>
      </p:sp>
      <p:sp>
        <p:nvSpPr>
          <p:cNvPr id="4" name="Slide Image Placeholder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B41C0EDA-78EF-47B4-8918-25FA522C14EF}" type="slidenum">
              <a:rPr lang="en-IN" smtClean="0"/>
              <a:t>‹#›</a:t>
            </a:fld>
            <a:endParaRPr lang="en-IN"/>
          </a:p>
        </p:txBody>
      </p:sp>
    </p:spTree>
    <p:extLst>
      <p:ext uri="{BB962C8B-B14F-4D97-AF65-F5344CB8AC3E}">
        <p14:creationId xmlns:p14="http://schemas.microsoft.com/office/powerpoint/2010/main" val="2321665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B41C0EDA-78EF-47B4-8918-25FA522C14EF}" type="slidenum">
              <a:rPr lang="en-IN" smtClean="0"/>
              <a:t>1</a:t>
            </a:fld>
            <a:endParaRPr lang="en-IN"/>
          </a:p>
        </p:txBody>
      </p:sp>
    </p:spTree>
    <p:extLst>
      <p:ext uri="{BB962C8B-B14F-4D97-AF65-F5344CB8AC3E}">
        <p14:creationId xmlns:p14="http://schemas.microsoft.com/office/powerpoint/2010/main" val="3516523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5FD797-6A35-49B7-A021-AB45A09523FA}" type="datetimeFigureOut">
              <a:rPr lang="en-IN" smtClean="0"/>
              <a:t>10-10-2026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C3BA021-7461-4333-A8A1-52DB5EB9186D}" type="slidenum">
              <a:rPr lang="en-IN" smtClean="0"/>
              <a:t>‹#›</a:t>
            </a:fld>
            <a:endParaRPr lang="en-IN"/>
          </a:p>
        </p:txBody>
      </p:sp>
    </p:spTree>
    <p:extLst>
      <p:ext uri="{BB962C8B-B14F-4D97-AF65-F5344CB8AC3E}">
        <p14:creationId xmlns:p14="http://schemas.microsoft.com/office/powerpoint/2010/main" val="1681232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5FD797-6A35-49B7-A021-AB45A09523FA}" type="datetimeFigureOut">
              <a:rPr lang="en-IN" smtClean="0"/>
              <a:t>10-10-2026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C3BA021-7461-4333-A8A1-52DB5EB9186D}" type="slidenum">
              <a:rPr lang="en-IN" smtClean="0"/>
              <a:t>‹#›</a:t>
            </a:fld>
            <a:endParaRPr lang="en-IN"/>
          </a:p>
        </p:txBody>
      </p:sp>
    </p:spTree>
    <p:extLst>
      <p:ext uri="{BB962C8B-B14F-4D97-AF65-F5344CB8AC3E}">
        <p14:creationId xmlns:p14="http://schemas.microsoft.com/office/powerpoint/2010/main" val="500102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5FD797-6A35-49B7-A021-AB45A09523FA}" type="datetimeFigureOut">
              <a:rPr lang="en-IN" smtClean="0"/>
              <a:t>10-10-2026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C3BA021-7461-4333-A8A1-52DB5EB9186D}" type="slidenum">
              <a:rPr lang="en-IN" smtClean="0"/>
              <a:t>‹#›</a:t>
            </a:fld>
            <a:endParaRPr lang="en-IN"/>
          </a:p>
        </p:txBody>
      </p:sp>
    </p:spTree>
    <p:extLst>
      <p:ext uri="{BB962C8B-B14F-4D97-AF65-F5344CB8AC3E}">
        <p14:creationId xmlns:p14="http://schemas.microsoft.com/office/powerpoint/2010/main" val="728987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5FD797-6A35-49B7-A021-AB45A09523FA}" type="datetimeFigureOut">
              <a:rPr lang="en-IN" smtClean="0"/>
              <a:t>10-10-2026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C3BA021-7461-4333-A8A1-52DB5EB9186D}" type="slidenum">
              <a:rPr lang="en-IN" smtClean="0"/>
              <a:t>‹#›</a:t>
            </a:fld>
            <a:endParaRPr lang="en-IN"/>
          </a:p>
        </p:txBody>
      </p:sp>
    </p:spTree>
    <p:extLst>
      <p:ext uri="{BB962C8B-B14F-4D97-AF65-F5344CB8AC3E}">
        <p14:creationId xmlns:p14="http://schemas.microsoft.com/office/powerpoint/2010/main" val="2709485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5FD797-6A35-49B7-A021-AB45A09523FA}" type="datetimeFigureOut">
              <a:rPr lang="en-IN" smtClean="0"/>
              <a:t>10-10-2026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C3BA021-7461-4333-A8A1-52DB5EB9186D}" type="slidenum">
              <a:rPr lang="en-IN" smtClean="0"/>
              <a:t>‹#›</a:t>
            </a:fld>
            <a:endParaRPr lang="en-IN"/>
          </a:p>
        </p:txBody>
      </p:sp>
    </p:spTree>
    <p:extLst>
      <p:ext uri="{BB962C8B-B14F-4D97-AF65-F5344CB8AC3E}">
        <p14:creationId xmlns:p14="http://schemas.microsoft.com/office/powerpoint/2010/main" val="957509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5FD797-6A35-49B7-A021-AB45A09523FA}" type="datetimeFigureOut">
              <a:rPr lang="en-IN" smtClean="0"/>
              <a:t>10-10-2026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C3BA021-7461-4333-A8A1-52DB5EB9186D}" type="slidenum">
              <a:rPr lang="en-IN" smtClean="0"/>
              <a:t>‹#›</a:t>
            </a:fld>
            <a:endParaRPr lang="en-IN"/>
          </a:p>
        </p:txBody>
      </p:sp>
    </p:spTree>
    <p:extLst>
      <p:ext uri="{BB962C8B-B14F-4D97-AF65-F5344CB8AC3E}">
        <p14:creationId xmlns:p14="http://schemas.microsoft.com/office/powerpoint/2010/main" val="3928845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5FD797-6A35-49B7-A021-AB45A09523FA}" type="datetimeFigureOut">
              <a:rPr lang="en-IN" smtClean="0"/>
              <a:t>10-10-2026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C3BA021-7461-4333-A8A1-52DB5EB9186D}" type="slidenum">
              <a:rPr lang="en-IN" smtClean="0"/>
              <a:t>‹#›</a:t>
            </a:fld>
            <a:endParaRPr lang="en-IN"/>
          </a:p>
        </p:txBody>
      </p:sp>
    </p:spTree>
    <p:extLst>
      <p:ext uri="{BB962C8B-B14F-4D97-AF65-F5344CB8AC3E}">
        <p14:creationId xmlns:p14="http://schemas.microsoft.com/office/powerpoint/2010/main" val="103624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C5FD797-6A35-49B7-A021-AB45A09523FA}" type="datetimeFigureOut">
              <a:rPr lang="en-IN" smtClean="0"/>
              <a:t>10-10-2026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C3BA021-7461-4333-A8A1-52DB5EB9186D}" type="slidenum">
              <a:rPr lang="en-IN" smtClean="0"/>
              <a:t>‹#›</a:t>
            </a:fld>
            <a:endParaRPr lang="en-IN"/>
          </a:p>
        </p:txBody>
      </p:sp>
    </p:spTree>
    <p:extLst>
      <p:ext uri="{BB962C8B-B14F-4D97-AF65-F5344CB8AC3E}">
        <p14:creationId xmlns:p14="http://schemas.microsoft.com/office/powerpoint/2010/main" val="1980648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C5FD797-6A35-49B7-A021-AB45A09523FA}" type="datetimeFigureOut">
              <a:rPr lang="en-IN" smtClean="0"/>
              <a:t>10-10-2026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C3BA021-7461-4333-A8A1-52DB5EB9186D}" type="slidenum">
              <a:rPr lang="en-IN" smtClean="0"/>
              <a:t>‹#›</a:t>
            </a:fld>
            <a:endParaRPr lang="en-IN"/>
          </a:p>
        </p:txBody>
      </p:sp>
    </p:spTree>
    <p:extLst>
      <p:ext uri="{BB962C8B-B14F-4D97-AF65-F5344CB8AC3E}">
        <p14:creationId xmlns:p14="http://schemas.microsoft.com/office/powerpoint/2010/main" val="2248065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5FD797-6A35-49B7-A021-AB45A09523FA}" type="datetimeFigureOut">
              <a:rPr lang="en-IN" smtClean="0"/>
              <a:t>10-10-2026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C3BA021-7461-4333-A8A1-52DB5EB9186D}" type="slidenum">
              <a:rPr lang="en-IN" smtClean="0"/>
              <a:t>‹#›</a:t>
            </a:fld>
            <a:endParaRPr lang="en-IN"/>
          </a:p>
        </p:txBody>
      </p:sp>
    </p:spTree>
    <p:extLst>
      <p:ext uri="{BB962C8B-B14F-4D97-AF65-F5344CB8AC3E}">
        <p14:creationId xmlns:p14="http://schemas.microsoft.com/office/powerpoint/2010/main" val="1867229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5FD797-6A35-49B7-A021-AB45A09523FA}" type="datetimeFigureOut">
              <a:rPr lang="en-IN" smtClean="0"/>
              <a:t>10-10-2026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C3BA021-7461-4333-A8A1-52DB5EB9186D}" type="slidenum">
              <a:rPr lang="en-IN" smtClean="0"/>
              <a:t>‹#›</a:t>
            </a:fld>
            <a:endParaRPr lang="en-IN"/>
          </a:p>
        </p:txBody>
      </p:sp>
    </p:spTree>
    <p:extLst>
      <p:ext uri="{BB962C8B-B14F-4D97-AF65-F5344CB8AC3E}">
        <p14:creationId xmlns:p14="http://schemas.microsoft.com/office/powerpoint/2010/main" val="3874196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C5FD797-6A35-49B7-A021-AB45A09523FA}" type="datetimeFigureOut">
              <a:rPr lang="en-IN" smtClean="0"/>
              <a:t>10-10-2026</a:t>
            </a:fld>
            <a:endParaRPr lang="en-IN"/>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CC3BA021-7461-4333-A8A1-52DB5EB9186D}" type="slidenum">
              <a:rPr lang="en-IN" smtClean="0"/>
              <a:t>‹#›</a:t>
            </a:fld>
            <a:endParaRPr lang="en-IN"/>
          </a:p>
        </p:txBody>
      </p:sp>
    </p:spTree>
    <p:extLst>
      <p:ext uri="{BB962C8B-B14F-4D97-AF65-F5344CB8AC3E}">
        <p14:creationId xmlns:p14="http://schemas.microsoft.com/office/powerpoint/2010/main" val="3467176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45872" y="4075624"/>
            <a:ext cx="6743825" cy="4288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5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Date</a:t>
            </a:r>
            <a:r>
              <a:rPr lang="en-IN" sz="1500" b="1">
                <a:solidFill>
                  <a:schemeClr val="bg1"/>
                </a:solidFill>
                <a:latin typeface="Times New Roman" panose="02020603050405020304" pitchFamily="18" charset="0"/>
                <a:ea typeface="Calibri" panose="020F0502020204030204" pitchFamily="34" charset="0"/>
                <a:cs typeface="Times New Roman" panose="02020603050405020304" pitchFamily="18" charset="0"/>
              </a:rPr>
              <a:t>: Thursday </a:t>
            </a:r>
            <a:r>
              <a:rPr lang="en-IN" sz="15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22</a:t>
            </a:r>
            <a:r>
              <a:rPr lang="en-IN" sz="1500" b="1" baseline="30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nd</a:t>
            </a:r>
            <a:r>
              <a:rPr lang="en-IN" sz="15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October 2026        Time: 3.00 pm to  05.00 pm</a:t>
            </a:r>
            <a:endParaRPr lang="en-IN" sz="1500" dirty="0"/>
          </a:p>
        </p:txBody>
      </p:sp>
      <p:sp>
        <p:nvSpPr>
          <p:cNvPr id="10" name="Text Box 2"/>
          <p:cNvSpPr txBox="1"/>
          <p:nvPr/>
        </p:nvSpPr>
        <p:spPr>
          <a:xfrm>
            <a:off x="0" y="1138169"/>
            <a:ext cx="6858000" cy="116153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n-IN" sz="2600" b="1" dirty="0">
                <a:solidFill>
                  <a:srgbClr val="503CE0"/>
                </a:solidFill>
                <a:effectLst>
                  <a:outerShdw blurRad="50800" dist="38100" dir="16200000" rotWithShape="0">
                    <a:prstClr val="black">
                      <a:alpha val="40000"/>
                    </a:prstClr>
                  </a:outerShdw>
                </a:effectLst>
                <a:latin typeface="Rockwell" panose="02060603020205020403" pitchFamily="18" charset="0"/>
                <a:ea typeface="Calibri" panose="020F0502020204030204" pitchFamily="34" charset="0"/>
                <a:cs typeface="Times New Roman" panose="02020603050405020304" pitchFamily="18" charset="0"/>
              </a:rPr>
              <a:t>READY MIXED CONCRETE</a:t>
            </a:r>
            <a:endParaRPr lang="en-IN" sz="2600" dirty="0">
              <a:solidFill>
                <a:srgbClr val="503CE0"/>
              </a:solidFill>
              <a:effectLst>
                <a:outerShdw blurRad="50800" dist="38100" dir="16200000" rotWithShape="0">
                  <a:prstClr val="black">
                    <a:alpha val="40000"/>
                  </a:prstClr>
                </a:outerShdw>
              </a:effectLst>
              <a:latin typeface="Rockwell" panose="02060603020205020403" pitchFamily="18" charset="0"/>
              <a:ea typeface="Calibri" panose="020F0502020204030204" pitchFamily="34" charset="0"/>
              <a:cs typeface="Times New Roman" panose="02020603050405020304" pitchFamily="18" charset="0"/>
            </a:endParaRPr>
          </a:p>
          <a:p>
            <a:pPr algn="ctr">
              <a:spcAft>
                <a:spcPts val="0"/>
              </a:spcAft>
            </a:pPr>
            <a:r>
              <a:rPr lang="en-IN" sz="2600" b="1" dirty="0">
                <a:solidFill>
                  <a:srgbClr val="503CE0"/>
                </a:solidFill>
                <a:effectLst>
                  <a:outerShdw blurRad="50800" dist="38100" dir="16200000" rotWithShape="0">
                    <a:prstClr val="black">
                      <a:alpha val="40000"/>
                    </a:prstClr>
                  </a:outerShdw>
                </a:effectLst>
                <a:latin typeface="Rockwell" panose="02060603020205020403" pitchFamily="18" charset="0"/>
                <a:ea typeface="Calibri" panose="020F0502020204030204" pitchFamily="34" charset="0"/>
                <a:cs typeface="Times New Roman" panose="02020603050405020304" pitchFamily="18" charset="0"/>
              </a:rPr>
              <a:t>MANUFACTURERS’ ASSOCIATION</a:t>
            </a:r>
            <a:endParaRPr lang="en-IN" sz="2600" dirty="0">
              <a:solidFill>
                <a:srgbClr val="503CE0"/>
              </a:solidFill>
              <a:effectLst>
                <a:outerShdw blurRad="50800" dist="38100" dir="16200000" rotWithShape="0">
                  <a:prstClr val="black">
                    <a:alpha val="40000"/>
                  </a:prstClr>
                </a:outerShdw>
              </a:effectLst>
              <a:latin typeface="Rockwell" panose="02060603020205020403" pitchFamily="18" charset="0"/>
              <a:ea typeface="Calibri" panose="020F0502020204030204" pitchFamily="34" charset="0"/>
              <a:cs typeface="Times New Roman" panose="02020603050405020304" pitchFamily="18" charset="0"/>
            </a:endParaRPr>
          </a:p>
          <a:p>
            <a:pPr algn="ctr">
              <a:spcAft>
                <a:spcPts val="0"/>
              </a:spcAft>
              <a:tabLst>
                <a:tab pos="1906270" algn="l"/>
              </a:tabLst>
            </a:pPr>
            <a:r>
              <a:rPr lang="en-IN" sz="1800" b="1" i="1" dirty="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has organised </a:t>
            </a:r>
          </a:p>
        </p:txBody>
      </p:sp>
      <p:sp>
        <p:nvSpPr>
          <p:cNvPr id="21" name="Rounded Rectangle 20"/>
          <p:cNvSpPr/>
          <p:nvPr/>
        </p:nvSpPr>
        <p:spPr>
          <a:xfrm>
            <a:off x="99783" y="9129392"/>
            <a:ext cx="6659461" cy="703411"/>
          </a:xfrm>
          <a:prstGeom prst="roundRect">
            <a:avLst/>
          </a:prstGeom>
          <a:solidFill>
            <a:schemeClr val="bg1"/>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IN" b="1" dirty="0">
                <a:solidFill>
                  <a:sysClr val="windowText" lastClr="000000"/>
                </a:solidFill>
                <a:effectLst/>
                <a:latin typeface="Times New Roman" panose="02020603050405020304" pitchFamily="18" charset="0"/>
                <a:ea typeface="Calibri" panose="020F0502020204030204" pitchFamily="34" charset="0"/>
                <a:cs typeface="Times New Roman" panose="02020603050405020304" pitchFamily="18" charset="0"/>
              </a:rPr>
              <a:t>Ready Mixed Concrete Manufacturers’ Association</a:t>
            </a:r>
            <a:endParaRPr lang="en-IN" sz="1200" dirty="0">
              <a:solidFill>
                <a:sysClr val="windowText" lastClr="000000"/>
              </a:solidFill>
              <a:effectLst/>
              <a:ea typeface="Calibri" panose="020F0502020204030204" pitchFamily="34" charset="0"/>
              <a:cs typeface="Times New Roman" panose="02020603050405020304" pitchFamily="18" charset="0"/>
            </a:endParaRPr>
          </a:p>
          <a:p>
            <a:pPr algn="ctr">
              <a:spcAft>
                <a:spcPts val="0"/>
              </a:spcAft>
            </a:pPr>
            <a:r>
              <a:rPr lang="en-IN" sz="1100" b="1" dirty="0">
                <a:solidFill>
                  <a:sysClr val="windowText" lastClr="000000"/>
                </a:solidFill>
                <a:ea typeface="Calibri" panose="020F0502020204030204" pitchFamily="34" charset="0"/>
                <a:cs typeface="Times New Roman" panose="02020603050405020304" pitchFamily="18" charset="0"/>
              </a:rPr>
              <a:t>Mob. No.</a:t>
            </a:r>
            <a:r>
              <a:rPr lang="en-IN" sz="1100" b="1" dirty="0">
                <a:solidFill>
                  <a:sysClr val="windowText" lastClr="000000"/>
                </a:solidFill>
                <a:effectLst/>
                <a:ea typeface="Calibri" panose="020F0502020204030204" pitchFamily="34" charset="0"/>
                <a:cs typeface="Times New Roman" panose="02020603050405020304" pitchFamily="18" charset="0"/>
              </a:rPr>
              <a:t>: +91 </a:t>
            </a:r>
            <a:r>
              <a:rPr lang="en-IN" sz="1100" b="1" dirty="0">
                <a:solidFill>
                  <a:sysClr val="windowText" lastClr="000000"/>
                </a:solidFill>
                <a:ea typeface="Calibri" panose="020F0502020204030204" pitchFamily="34" charset="0"/>
                <a:cs typeface="Times New Roman" panose="02020603050405020304" pitchFamily="18" charset="0"/>
              </a:rPr>
              <a:t>93241 11122</a:t>
            </a:r>
            <a:r>
              <a:rPr lang="en-IN" sz="1100" b="1" dirty="0">
                <a:solidFill>
                  <a:sysClr val="windowText" lastClr="000000"/>
                </a:solidFill>
                <a:effectLst/>
                <a:ea typeface="Calibri" panose="020F0502020204030204" pitchFamily="34" charset="0"/>
                <a:cs typeface="Times New Roman" panose="02020603050405020304" pitchFamily="18" charset="0"/>
              </a:rPr>
              <a:t>, Email: info@rmcmaindia.org</a:t>
            </a:r>
          </a:p>
          <a:p>
            <a:pPr algn="ctr">
              <a:spcAft>
                <a:spcPts val="0"/>
              </a:spcAft>
            </a:pPr>
            <a:r>
              <a:rPr lang="en-IN" sz="1100" b="1" dirty="0">
                <a:solidFill>
                  <a:sysClr val="windowText" lastClr="000000"/>
                </a:solidFill>
                <a:effectLst/>
                <a:ea typeface="Calibri" panose="020F0502020204030204" pitchFamily="34" charset="0"/>
                <a:cs typeface="Times New Roman" panose="02020603050405020304" pitchFamily="18" charset="0"/>
              </a:rPr>
              <a:t>Website: www.rmcmaindia.org</a:t>
            </a:r>
            <a:endParaRPr lang="en-IN" sz="1100" dirty="0">
              <a:solidFill>
                <a:sysClr val="windowText" lastClr="000000"/>
              </a:solidFill>
              <a:effectLst/>
              <a:ea typeface="Calibri" panose="020F0502020204030204" pitchFamily="34" charset="0"/>
              <a:cs typeface="Times New Roman" panose="02020603050405020304" pitchFamily="18" charset="0"/>
            </a:endParaRPr>
          </a:p>
        </p:txBody>
      </p:sp>
      <p:sp>
        <p:nvSpPr>
          <p:cNvPr id="20" name="Text Box 9"/>
          <p:cNvSpPr txBox="1"/>
          <p:nvPr/>
        </p:nvSpPr>
        <p:spPr>
          <a:xfrm>
            <a:off x="48262" y="4556801"/>
            <a:ext cx="6758097" cy="562333"/>
          </a:xfrm>
          <a:prstGeom prst="roundRect">
            <a:avLst/>
          </a:prstGeom>
          <a:solidFill>
            <a:schemeClr val="bg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IN" sz="1400" dirty="0"/>
              <a:t>Link: https://zoom.us/j/91981816663?pwd=WBrb8JHeeES2KB1bUzo1pPAfsVZdbJ.1</a:t>
            </a:r>
          </a:p>
          <a:p>
            <a:r>
              <a:rPr lang="en-IN" sz="1400" dirty="0"/>
              <a:t> 	Meeting ID: 919 8181 6663	Passcode: 279404</a:t>
            </a:r>
          </a:p>
          <a:p>
            <a:endParaRPr lang="en-IN" sz="1400" dirty="0"/>
          </a:p>
          <a:p>
            <a:endParaRPr lang="en-IN" sz="1400" dirty="0"/>
          </a:p>
          <a:p>
            <a:endParaRPr lang="en-IN" sz="1400" dirty="0"/>
          </a:p>
          <a:p>
            <a:br>
              <a:rPr lang="en-IN" sz="1400" dirty="0"/>
            </a:br>
            <a:endParaRPr lang="en-IN" sz="1400" dirty="0"/>
          </a:p>
          <a:p>
            <a:endParaRPr lang="en-IN" sz="1400" dirty="0">
              <a:effectLst/>
              <a:latin typeface="Calibri" panose="020F0502020204030204" pitchFamily="34" charset="0"/>
              <a:ea typeface="Calibri" panose="020F0502020204030204" pitchFamily="34" charset="0"/>
            </a:endParaRPr>
          </a:p>
          <a:p>
            <a:endParaRPr lang="en-IN" sz="1400" dirty="0">
              <a:effectLst/>
              <a:latin typeface="Calibri" panose="020F0502020204030204" pitchFamily="34" charset="0"/>
              <a:ea typeface="Calibri" panose="020F0502020204030204" pitchFamily="34" charset="0"/>
            </a:endParaRPr>
          </a:p>
          <a:p>
            <a:endParaRPr lang="en-IN" sz="1400" dirty="0">
              <a:effectLst/>
              <a:latin typeface="Calibri" panose="020F0502020204030204" pitchFamily="34" charset="0"/>
              <a:ea typeface="Calibri" panose="020F0502020204030204" pitchFamily="34" charset="0"/>
            </a:endParaRPr>
          </a:p>
          <a:p>
            <a:pPr algn="ctr"/>
            <a:r>
              <a:rPr lang="nl-NL" sz="1200" b="1" dirty="0">
                <a:cs typeface="Times New Roman" panose="02020603050405020304" pitchFamily="18" charset="0"/>
              </a:rPr>
              <a:t> </a:t>
            </a:r>
            <a:endParaRPr lang="en-IN" sz="1200" dirty="0"/>
          </a:p>
          <a:p>
            <a:endParaRPr lang="en-IN" sz="1200" dirty="0">
              <a:effectLst/>
              <a:latin typeface="Calibri" panose="020F0502020204030204" pitchFamily="34" charset="0"/>
              <a:ea typeface="Calibri" panose="020F0502020204030204" pitchFamily="34" charset="0"/>
            </a:endParaRPr>
          </a:p>
          <a:p>
            <a:endParaRPr lang="en-IN" sz="1400" dirty="0">
              <a:effectLst/>
              <a:latin typeface="Calibri" panose="020F0502020204030204" pitchFamily="34" charset="0"/>
              <a:ea typeface="Calibri" panose="020F0502020204030204" pitchFamily="34" charset="0"/>
            </a:endParaRPr>
          </a:p>
          <a:p>
            <a:pPr algn="ctr"/>
            <a:endParaRPr lang="nl-NL" sz="1400" b="1" dirty="0">
              <a:cs typeface="Times New Roman" panose="02020603050405020304" pitchFamily="18" charset="0"/>
            </a:endParaRPr>
          </a:p>
          <a:p>
            <a:pPr algn="ctr"/>
            <a:endParaRPr lang="nl-NL" sz="1300" b="1" dirty="0">
              <a:latin typeface="Times New Roman" panose="02020603050405020304" pitchFamily="18" charset="0"/>
              <a:cs typeface="Times New Roman" panose="02020603050405020304" pitchFamily="18" charset="0"/>
            </a:endParaRPr>
          </a:p>
        </p:txBody>
      </p:sp>
      <p:sp>
        <p:nvSpPr>
          <p:cNvPr id="30" name="Rounded Rectangle 29"/>
          <p:cNvSpPr/>
          <p:nvPr/>
        </p:nvSpPr>
        <p:spPr>
          <a:xfrm>
            <a:off x="222738" y="108048"/>
            <a:ext cx="1524000" cy="622770"/>
          </a:xfrm>
          <a:prstGeom prst="roundRect">
            <a:avLst/>
          </a:prstGeom>
          <a:solidFill>
            <a:srgbClr val="FFFF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b="1" dirty="0">
                <a:solidFill>
                  <a:schemeClr val="tx1"/>
                </a:solidFill>
              </a:rPr>
              <a:t>Webinar Series No. 67</a:t>
            </a:r>
            <a:endParaRPr lang="en-IN" sz="1600" b="1" dirty="0">
              <a:solidFill>
                <a:schemeClr val="tx1"/>
              </a:solidFill>
            </a:endParaRPr>
          </a:p>
        </p:txBody>
      </p:sp>
      <p:sp>
        <p:nvSpPr>
          <p:cNvPr id="19" name="TextBox 18"/>
          <p:cNvSpPr txBox="1"/>
          <p:nvPr/>
        </p:nvSpPr>
        <p:spPr>
          <a:xfrm>
            <a:off x="10786" y="2291382"/>
            <a:ext cx="6836428" cy="492443"/>
          </a:xfrm>
          <a:prstGeom prst="rect">
            <a:avLst/>
          </a:prstGeom>
          <a:noFill/>
        </p:spPr>
        <p:txBody>
          <a:bodyPr wrap="square" rtlCol="0">
            <a:spAutoFit/>
          </a:bodyPr>
          <a:lstStyle/>
          <a:p>
            <a:pPr algn="ctr"/>
            <a:r>
              <a:rPr lang="en-IN" sz="2600" b="1" dirty="0">
                <a:solidFill>
                  <a:srgbClr val="503CE0"/>
                </a:solidFill>
                <a:effectLst>
                  <a:outerShdw blurRad="50800" dist="38100" dir="5400000" algn="t" rotWithShape="0">
                    <a:prstClr val="black">
                      <a:alpha val="40000"/>
                    </a:prstClr>
                  </a:outerShdw>
                </a:effectLst>
                <a:latin typeface="Rockwell" panose="02060603020205020403" pitchFamily="18" charset="0"/>
                <a:ea typeface="Calibri" panose="020F0502020204030204" pitchFamily="34" charset="0"/>
                <a:cs typeface="Times New Roman" panose="02020603050405020304" pitchFamily="18" charset="0"/>
              </a:rPr>
              <a:t>Webinar</a:t>
            </a:r>
          </a:p>
        </p:txBody>
      </p:sp>
      <p:sp>
        <p:nvSpPr>
          <p:cNvPr id="27" name="Rectangle 26"/>
          <p:cNvSpPr/>
          <p:nvPr/>
        </p:nvSpPr>
        <p:spPr>
          <a:xfrm>
            <a:off x="58411" y="3075495"/>
            <a:ext cx="6743825" cy="930969"/>
          </a:xfrm>
          <a:prstGeom prst="rect">
            <a:avLst/>
          </a:prstGeom>
          <a:solidFill>
            <a:srgbClr val="0000FF"/>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bg1"/>
                </a:solidFill>
                <a:effectLst>
                  <a:outerShdw blurRad="38100" dist="38100" dir="2700000" algn="tl">
                    <a:srgbClr val="000000">
                      <a:alpha val="43137"/>
                    </a:srgbClr>
                  </a:outerShdw>
                </a:effectLst>
              </a:rPr>
              <a:t>Quality Control and Quality Assurance of Concrete Constructions – Provisions as per IS 456:2025 (Draft)</a:t>
            </a:r>
            <a:endParaRPr lang="en-IN" sz="2200" b="1" dirty="0">
              <a:solidFill>
                <a:schemeClr val="bg1"/>
              </a:solidFill>
              <a:effectLst>
                <a:outerShdw blurRad="38100" dist="38100" dir="2700000" algn="tl">
                  <a:srgbClr val="000000">
                    <a:alpha val="43137"/>
                  </a:srgbClr>
                </a:outerShdw>
              </a:effectLst>
            </a:endParaRPr>
          </a:p>
        </p:txBody>
      </p:sp>
      <p:sp>
        <p:nvSpPr>
          <p:cNvPr id="22" name="TextBox 21"/>
          <p:cNvSpPr txBox="1"/>
          <p:nvPr/>
        </p:nvSpPr>
        <p:spPr>
          <a:xfrm>
            <a:off x="1" y="2696628"/>
            <a:ext cx="6857998" cy="338554"/>
          </a:xfrm>
          <a:prstGeom prst="rect">
            <a:avLst/>
          </a:prstGeom>
          <a:noFill/>
        </p:spPr>
        <p:txBody>
          <a:bodyPr wrap="square" rtlCol="0">
            <a:spAutoFit/>
          </a:bodyPr>
          <a:lstStyle/>
          <a:p>
            <a:pPr algn="ctr"/>
            <a:r>
              <a:rPr lang="en-IN" sz="1600" b="1" i="1" dirty="0">
                <a:effectLst>
                  <a:outerShdw blurRad="50800" dist="38100" dir="5400000" algn="t" rotWithShape="0">
                    <a:prstClr val="black">
                      <a:alpha val="40000"/>
                    </a:prstClr>
                  </a:outerShdw>
                </a:effectLst>
                <a:latin typeface="Rockwell" panose="02060603020205020403" pitchFamily="18" charset="0"/>
                <a:ea typeface="Calibri" panose="020F0502020204030204" pitchFamily="34" charset="0"/>
                <a:cs typeface="Times New Roman" panose="02020603050405020304" pitchFamily="18" charset="0"/>
              </a:rPr>
              <a:t>on</a:t>
            </a:r>
          </a:p>
        </p:txBody>
      </p:sp>
      <p:sp>
        <p:nvSpPr>
          <p:cNvPr id="24" name="TextBox 23"/>
          <p:cNvSpPr txBox="1"/>
          <p:nvPr/>
        </p:nvSpPr>
        <p:spPr>
          <a:xfrm>
            <a:off x="1746738" y="5153890"/>
            <a:ext cx="4965056" cy="276999"/>
          </a:xfrm>
          <a:prstGeom prst="rect">
            <a:avLst/>
          </a:prstGeom>
          <a:noFill/>
        </p:spPr>
        <p:txBody>
          <a:bodyPr wrap="square" rtlCol="0">
            <a:spAutoFit/>
          </a:bodyPr>
          <a:lstStyle/>
          <a:p>
            <a:pPr algn="just"/>
            <a:r>
              <a:rPr lang="en-US" sz="1200" b="1" dirty="0">
                <a:effectLst/>
                <a:latin typeface="Calibri" panose="020F0502020204030204" pitchFamily="34" charset="0"/>
                <a:ea typeface="Calibri" panose="020F0502020204030204" pitchFamily="34" charset="0"/>
              </a:rPr>
              <a:t> </a:t>
            </a:r>
            <a:endParaRPr lang="en-IN" sz="1200" dirty="0"/>
          </a:p>
        </p:txBody>
      </p:sp>
      <p:sp>
        <p:nvSpPr>
          <p:cNvPr id="4" name="TextBox 3"/>
          <p:cNvSpPr txBox="1"/>
          <p:nvPr/>
        </p:nvSpPr>
        <p:spPr>
          <a:xfrm>
            <a:off x="0" y="6805095"/>
            <a:ext cx="1746738" cy="477054"/>
          </a:xfrm>
          <a:prstGeom prst="rect">
            <a:avLst/>
          </a:prstGeom>
          <a:noFill/>
          <a:ln>
            <a:noFill/>
          </a:ln>
        </p:spPr>
        <p:txBody>
          <a:bodyPr wrap="square" rtlCol="0">
            <a:spAutoFit/>
          </a:bodyPr>
          <a:lstStyle/>
          <a:p>
            <a:pPr algn="ctr"/>
            <a:r>
              <a:rPr lang="en-US" sz="1400" b="1"/>
              <a:t> </a:t>
            </a:r>
            <a:endParaRPr lang="en-IN" sz="1400" b="1" dirty="0"/>
          </a:p>
          <a:p>
            <a:pPr algn="ctr"/>
            <a:endParaRPr lang="en-IN" sz="1100" dirty="0">
              <a:effectLst/>
              <a:latin typeface="Calibri" panose="020F0502020204030204" pitchFamily="34" charset="0"/>
              <a:ea typeface="Calibri" panose="020F0502020204030204" pitchFamily="34" charset="0"/>
            </a:endParaRPr>
          </a:p>
        </p:txBody>
      </p:sp>
      <p:sp>
        <p:nvSpPr>
          <p:cNvPr id="15" name="TextBox 14">
            <a:extLst>
              <a:ext uri="{FF2B5EF4-FFF2-40B4-BE49-F238E27FC236}">
                <a16:creationId xmlns:a16="http://schemas.microsoft.com/office/drawing/2014/main" id="{2D0EB2E9-427A-B53B-CFD1-E700BE1E4592}"/>
              </a:ext>
            </a:extLst>
          </p:cNvPr>
          <p:cNvSpPr txBox="1"/>
          <p:nvPr/>
        </p:nvSpPr>
        <p:spPr>
          <a:xfrm>
            <a:off x="1746738" y="5170268"/>
            <a:ext cx="4965056" cy="3924151"/>
          </a:xfrm>
          <a:prstGeom prst="rect">
            <a:avLst/>
          </a:prstGeom>
          <a:noFill/>
        </p:spPr>
        <p:txBody>
          <a:bodyPr wrap="square" rtlCol="0">
            <a:spAutoFit/>
          </a:bodyPr>
          <a:lstStyle/>
          <a:p>
            <a:pPr lvl="0" algn="just"/>
            <a:r>
              <a:rPr lang="en-IN" sz="1100" b="1" dirty="0">
                <a:effectLst/>
                <a:latin typeface="Calibri" panose="020F0502020204030204" pitchFamily="34" charset="0"/>
                <a:ea typeface="Calibri" panose="020F0502020204030204" pitchFamily="34" charset="0"/>
              </a:rPr>
              <a:t>The Topic: </a:t>
            </a:r>
          </a:p>
          <a:p>
            <a:pPr algn="just"/>
            <a:r>
              <a:rPr lang="en-US" sz="900" dirty="0"/>
              <a:t>The webinar focuses on Quality Control (QC) and Quality Assurance (QA) of concrete construction in accordance with IS 456:2025 (Draft). It highlights the systematic approach required to achieve consistent concrete quality, structural safety, durability and long-term performance. The program addresses material control, mix quality, workmanship, testing, inspection, site supervision, acceptance criteria and documentation throughout construction. Particular emphasis is placed on implementing code-based quality systems from material selection and batching to placement, compaction, curing and assessment. The session aims to bridge the gap between design provisions and practical site execution, supporting reliable, durable and sustainable concrete structures on construction sites effectively.</a:t>
            </a:r>
            <a:endParaRPr lang="en-IN" sz="900" dirty="0"/>
          </a:p>
          <a:p>
            <a:pPr algn="just"/>
            <a:endParaRPr lang="en-IN" sz="1100" b="1" kern="100" dirty="0">
              <a:ea typeface="Aptos" panose="020B0004020202020204" pitchFamily="34" charset="0"/>
              <a:cs typeface="Microsoft Uighur" panose="02000000000000000000" pitchFamily="2" charset="-78"/>
            </a:endParaRPr>
          </a:p>
          <a:p>
            <a:pPr algn="just"/>
            <a:r>
              <a:rPr lang="en-IN" sz="1100" b="1" dirty="0"/>
              <a:t>The Faculty:</a:t>
            </a:r>
          </a:p>
          <a:p>
            <a:pPr algn="just"/>
            <a:r>
              <a:rPr lang="en-US" sz="900" dirty="0"/>
              <a:t>Dr. Brijesh Singh is a distinguished civil engineering professional, researcher, technologist and standards expert with about two decades of experience in concrete technology, structural condition assessment, quality assurance, research and development, and sustainable construction materials. </a:t>
            </a:r>
          </a:p>
          <a:p>
            <a:pPr algn="just"/>
            <a:r>
              <a:rPr lang="en-US" sz="900" dirty="0"/>
              <a:t>He holds a B.E. in Civil Engineering as a Gold Medalist, an M Tech. in Structural Dynamics from IIT Roorkee, and a Ph.D. in Concrete Technology from BITS Pilani. He serves as General Manager and Program Leader–Concrete Technology at the Centre for Construction Development and Research (CDR), and Head, Centre for Continuing Education Services (CCE) at National Council for Cement and Building Materials, Haryana. His expertise spans durability, high-strength and ultra-high-performance concrete, advanced composites, supplementary cementitious materials, industrial waste </a:t>
            </a:r>
            <a:r>
              <a:rPr lang="en-US" sz="900" dirty="0" err="1"/>
              <a:t>utilisation</a:t>
            </a:r>
            <a:r>
              <a:rPr lang="en-US" sz="900" dirty="0"/>
              <a:t> and sustainable construction. He has published 170+ research papers and 10 book chapters. </a:t>
            </a:r>
          </a:p>
          <a:p>
            <a:pPr algn="just"/>
            <a:r>
              <a:rPr lang="en-US" sz="900" dirty="0"/>
              <a:t>He is associated with 15 BIS committees and expert panels, including revision of IS 456, and contributes to national and international </a:t>
            </a:r>
            <a:r>
              <a:rPr lang="en-US" sz="900" dirty="0" err="1"/>
              <a:t>standardisation</a:t>
            </a:r>
            <a:r>
              <a:rPr lang="en-US" sz="900" dirty="0"/>
              <a:t> and code development for concrete construction practices. For his significant work in field of concrete and construction sector he has been conferred with many awards such as outstanding concrete technologist, national young scientist, CIDC Vishwakarma award, Award for Excellence in R&amp;D, Rising Star and many more.</a:t>
            </a:r>
            <a:endParaRPr lang="en-IN" sz="900" dirty="0"/>
          </a:p>
        </p:txBody>
      </p:sp>
      <p:pic>
        <p:nvPicPr>
          <p:cNvPr id="5" name="Picture 4">
            <a:extLst>
              <a:ext uri="{FF2B5EF4-FFF2-40B4-BE49-F238E27FC236}">
                <a16:creationId xmlns:a16="http://schemas.microsoft.com/office/drawing/2014/main" id="{B6DB23F5-B9CB-7E43-5522-DECE0FFF4C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5704" y="112369"/>
            <a:ext cx="1025115" cy="820092"/>
          </a:xfrm>
          <a:prstGeom prst="rect">
            <a:avLst/>
          </a:prstGeom>
        </p:spPr>
      </p:pic>
      <p:sp>
        <p:nvSpPr>
          <p:cNvPr id="7" name="TextBox 6">
            <a:extLst>
              <a:ext uri="{FF2B5EF4-FFF2-40B4-BE49-F238E27FC236}">
                <a16:creationId xmlns:a16="http://schemas.microsoft.com/office/drawing/2014/main" id="{567161A3-BE50-718A-BC00-C64EBFFCC2A9}"/>
              </a:ext>
            </a:extLst>
          </p:cNvPr>
          <p:cNvSpPr txBox="1"/>
          <p:nvPr/>
        </p:nvSpPr>
        <p:spPr>
          <a:xfrm>
            <a:off x="99783" y="6791680"/>
            <a:ext cx="1685055" cy="276999"/>
          </a:xfrm>
          <a:prstGeom prst="rect">
            <a:avLst/>
          </a:prstGeom>
          <a:noFill/>
        </p:spPr>
        <p:txBody>
          <a:bodyPr wrap="square">
            <a:spAutoFit/>
          </a:bodyPr>
          <a:lstStyle/>
          <a:p>
            <a:pPr algn="ctr">
              <a:lnSpc>
                <a:spcPct val="100000"/>
              </a:lnSpc>
              <a:buNone/>
            </a:pPr>
            <a:r>
              <a:rPr lang="en-US" sz="1200" b="1" dirty="0"/>
              <a:t>Dr. Brijesh Singh</a:t>
            </a:r>
            <a:endParaRPr lang="en-IN" sz="1200" b="1" dirty="0"/>
          </a:p>
        </p:txBody>
      </p:sp>
      <p:pic>
        <p:nvPicPr>
          <p:cNvPr id="3" name="Picture 2">
            <a:extLst>
              <a:ext uri="{FF2B5EF4-FFF2-40B4-BE49-F238E27FC236}">
                <a16:creationId xmlns:a16="http://schemas.microsoft.com/office/drawing/2014/main" id="{A1E03B23-F705-30CB-E62B-4E84B18A09DF}"/>
              </a:ext>
            </a:extLst>
          </p:cNvPr>
          <p:cNvPicPr>
            <a:picLocks noChangeAspect="1"/>
          </p:cNvPicPr>
          <p:nvPr/>
        </p:nvPicPr>
        <p:blipFill>
          <a:blip r:embed="rId4"/>
          <a:stretch>
            <a:fillRect/>
          </a:stretch>
        </p:blipFill>
        <p:spPr>
          <a:xfrm>
            <a:off x="343846" y="5292389"/>
            <a:ext cx="1402891" cy="1505542"/>
          </a:xfrm>
          <a:prstGeom prst="rect">
            <a:avLst/>
          </a:prstGeom>
        </p:spPr>
      </p:pic>
    </p:spTree>
    <p:extLst>
      <p:ext uri="{BB962C8B-B14F-4D97-AF65-F5344CB8AC3E}">
        <p14:creationId xmlns:p14="http://schemas.microsoft.com/office/powerpoint/2010/main" val="383591083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6200</TotalTime>
  <Words>480</Words>
  <Application>Microsoft Office PowerPoint</Application>
  <PresentationFormat>A4 Paper (210x297 mm)</PresentationFormat>
  <Paragraphs>34</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Aptos</vt:lpstr>
      <vt:lpstr>Arial</vt:lpstr>
      <vt:lpstr>Calibri</vt:lpstr>
      <vt:lpstr>Calibri Light</vt:lpstr>
      <vt:lpstr>Rockwell</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 K. Jain</dc:creator>
  <cp:lastModifiedBy>A K Jain</cp:lastModifiedBy>
  <cp:revision>419</cp:revision>
  <cp:lastPrinted>2022-07-20T10:17:51Z</cp:lastPrinted>
  <dcterms:created xsi:type="dcterms:W3CDTF">2021-12-20T05:37:37Z</dcterms:created>
  <dcterms:modified xsi:type="dcterms:W3CDTF">2026-10-10T08:51:55Z</dcterms:modified>
</cp:coreProperties>
</file>